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5750" r:id="rId4"/>
  </p:sldMasterIdLst>
  <p:notesMasterIdLst>
    <p:notesMasterId r:id="rId9"/>
  </p:notesMasterIdLst>
  <p:handoutMasterIdLst>
    <p:handoutMasterId r:id="rId10"/>
  </p:handoutMasterIdLst>
  <p:sldIdLst>
    <p:sldId id="285" r:id="rId5"/>
    <p:sldId id="313" r:id="rId6"/>
    <p:sldId id="314" r:id="rId7"/>
    <p:sldId id="315" r:id="rId8"/>
  </p:sldIdLst>
  <p:sldSz cx="12192000" cy="6858000"/>
  <p:notesSz cx="6950075" cy="9236075"/>
  <p:custShowLst>
    <p:custShow name="Format Guide Workshop" id="0">
      <p:sldLst/>
    </p:custShow>
  </p:custShowLst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一次審査" id="{1273BE64-FCD8-4821-9B5A-3C2F30414A31}">
          <p14:sldIdLst>
            <p14:sldId id="285"/>
            <p14:sldId id="313"/>
            <p14:sldId id="314"/>
            <p14:sldId id="315"/>
          </p14:sldIdLst>
        </p14:section>
      </p14:sectionLst>
    </p:ext>
    <p:ext uri="{EFAFB233-063F-42B5-8137-9DF3F51BA10A}">
      <p15:sldGuideLst xmlns:p15="http://schemas.microsoft.com/office/powerpoint/2012/main">
        <p15:guide id="2" pos="350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25C"/>
    <a:srgbClr val="CCECFF"/>
    <a:srgbClr val="29BA74"/>
    <a:srgbClr val="EDCAEA"/>
    <a:srgbClr val="D1F5E3"/>
    <a:srgbClr val="575757"/>
    <a:srgbClr val="9A9A9A"/>
    <a:srgbClr val="8C8C8C"/>
    <a:srgbClr val="FFFFFF"/>
    <a:srgbClr val="50C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50" autoAdjust="0"/>
    <p:restoredTop sz="94658"/>
  </p:normalViewPr>
  <p:slideViewPr>
    <p:cSldViewPr snapToGrid="0">
      <p:cViewPr varScale="1">
        <p:scale>
          <a:sx n="116" d="100"/>
          <a:sy n="116" d="100"/>
        </p:scale>
        <p:origin x="328" y="176"/>
      </p:cViewPr>
      <p:guideLst>
        <p:guide pos="350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078" y="7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70" y="3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57691E93-EF64-46CC-85E2-BBB5BEDB9501}" type="datetimeFigureOut">
              <a:rPr lang="en-US" sz="800"/>
              <a:t>4/27/26</a:t>
            </a:fld>
            <a:endParaRPr lang="en-US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671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70" y="8772671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3DCECA85-2A7A-423F-89EA-6868CB52DF19}" type="slidenum">
              <a:rPr lang="en-US" sz="800"/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1709377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0" y="4410720"/>
            <a:ext cx="6948467" cy="48253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492" tIns="46246" rIns="92492" bIns="46246" rtlCol="0" anchor="ctr"/>
          <a:lstStyle/>
          <a:p>
            <a:pPr algn="ctr"/>
            <a:endParaRPr lang="en-US">
              <a:ea typeface="Meiryo UI" panose="020B0604030504040204" pitchFamily="50" charset="-128"/>
            </a:endParaRPr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2427" y="3"/>
            <a:ext cx="2929274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400">
                <a:ea typeface="Meiryo UI" panose="020B0604030504040204" pitchFamily="50" charset="-128"/>
              </a:defRPr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6103" y="575009"/>
            <a:ext cx="6620256" cy="3724113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2427" y="8744096"/>
            <a:ext cx="2929274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400">
                <a:ea typeface="Meiryo UI" panose="020B0604030504040204" pitchFamily="50" charset="-128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70" y="8744096"/>
            <a:ext cx="2919957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400">
                <a:ea typeface="Meiryo UI" panose="020B0604030504040204" pitchFamily="50" charset="-128"/>
              </a:defRPr>
            </a:lvl1pPr>
          </a:lstStyle>
          <a:p>
            <a:r>
              <a:rPr lang="en-US"/>
              <a:t>Notes view: </a:t>
            </a:r>
            <a:fld id="{128CEAFE-FA94-43E5-B0FF-D47E1CCDD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59519" y="4714653"/>
            <a:ext cx="6413424" cy="3768947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Meiryo UI" panose="020B0604030504040204" pitchFamily="50" charset="-128"/>
              </a:defRPr>
            </a:lvl1pPr>
          </a:lstStyle>
          <a:p>
            <a:fld id="{F2C7CF5F-7CF3-4DF3-838A-EE34544862CC}" type="datetimeFigureOut">
              <a:rPr lang="en-US" smtClean="0"/>
              <a:pPr/>
              <a:t>4/27/26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62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spcAft>
        <a:spcPts val="600"/>
      </a:spcAft>
      <a:buFont typeface="Arial" panose="020B0604020202020204" pitchFamily="34" charset="0"/>
      <a:buChar char="​"/>
      <a:defRPr sz="1200" kern="1200">
        <a:solidFill>
          <a:schemeClr val="tx1"/>
        </a:solidFill>
        <a:latin typeface="+mn-lt"/>
        <a:ea typeface="Meiryo UI" panose="020B0604030504040204" pitchFamily="50" charset="-128"/>
        <a:cs typeface="+mn-cs"/>
      </a:defRPr>
    </a:lvl1pPr>
    <a:lvl2pPr marL="114300" indent="-114300" algn="l" defTabSz="914400" rtl="0" eaLnBrk="1" latinLnBrk="0" hangingPunct="1">
      <a:spcAft>
        <a:spcPts val="6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Meiryo UI" panose="020B0604030504040204" pitchFamily="50" charset="-128"/>
        <a:cs typeface="+mn-cs"/>
      </a:defRPr>
    </a:lvl2pPr>
    <a:lvl3pPr marL="228600" indent="-114300" algn="l" defTabSz="914400" rtl="0" eaLnBrk="1" latinLnBrk="0" hangingPunct="1">
      <a:spcAft>
        <a:spcPts val="600"/>
      </a:spcAft>
      <a:buClr>
        <a:schemeClr val="tx2"/>
      </a:buClr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Meiryo UI" panose="020B0604030504040204" pitchFamily="50" charset="-128"/>
        <a:cs typeface="+mn-cs"/>
      </a:defRPr>
    </a:lvl3pPr>
    <a:lvl4pPr marL="514350" indent="-114300" algn="l" defTabSz="914400" rtl="0" eaLnBrk="1" latinLnBrk="0" hangingPunct="1">
      <a:spcAft>
        <a:spcPts val="600"/>
      </a:spcAft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Meiryo UI" panose="020B0604030504040204" pitchFamily="50" charset="-128"/>
        <a:cs typeface="+mn-cs"/>
      </a:defRPr>
    </a:lvl4pPr>
    <a:lvl5pPr marL="685800" indent="-114300" algn="l" defTabSz="914400" rtl="0" eaLnBrk="1" latinLnBrk="0" hangingPunct="1">
      <a:spcAft>
        <a:spcPts val="600"/>
      </a:spcAft>
      <a:buClr>
        <a:schemeClr val="tx2"/>
      </a:buClr>
      <a:buFont typeface="Arial" panose="020B0604020202020204" pitchFamily="34" charset="0"/>
      <a:buChar char="•"/>
      <a:defRPr sz="1000" i="1" kern="1200">
        <a:solidFill>
          <a:schemeClr val="tx1"/>
        </a:solidFill>
        <a:latin typeface="+mn-lt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910" userDrawn="1">
          <p15:clr>
            <a:srgbClr val="F26B43"/>
          </p15:clr>
        </p15:guide>
        <p15:guide id="2" pos="2189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5575" y="574675"/>
            <a:ext cx="6621463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A4FCDF-CEF5-4AEE-B008-16A22A44BD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Meiryo UI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8773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55575" y="574675"/>
            <a:ext cx="6621463" cy="37242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dirty="0"/>
              <a:t>Notes view: </a:t>
            </a:r>
            <a:fld id="{128CEAFE-FA94-43E5-B0FF-D47E1CCDD1B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913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4261B-A70E-D1A7-A379-B5B72390C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B6A15E5-6F1F-EF8D-46B7-705854EE21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55575" y="574675"/>
            <a:ext cx="6621463" cy="372427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3172DED-8231-01FC-5F14-B7DAD63BD3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7B3A34-53E1-FFFB-2EBF-E11C2DFAEA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Notes view: </a:t>
            </a:r>
            <a:fld id="{128CEAFE-FA94-43E5-B0FF-D47E1CCDD1B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02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159154-CBA4-1257-0BB6-840ECFB03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3B8F699-01B8-B5EE-67DB-2189EA7955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55575" y="574675"/>
            <a:ext cx="6621463" cy="372427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80BCFA4-8531-B745-19E5-FA9B1BA6AB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FB5CAA-A39F-3540-1E8B-8784EF9A22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Notes view: </a:t>
            </a:r>
            <a:fld id="{128CEAFE-FA94-43E5-B0FF-D47E1CCDD1B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695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A94B8-12AE-645A-89FA-E0263CEDC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EA7670-1D4D-F06A-AD68-5028519DE0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AEB8D-4EB2-0755-138D-BB823ABF5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CA95-A725-45A3-8A59-C5EB2ACE4190}" type="datetime1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6997E-082F-48AA-30AA-5D4C7B28A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0E069-339B-FD81-B64D-80DE7274D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EA30820-A9C0-539D-6DD0-5E2F3CAB196F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C61476-8A35-4B46-AE1F-AEB8558ADE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52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38D0F-0ECC-8869-EF72-D88C2A00F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04568A-7ED1-8930-73BE-A67E4B8E2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172D5-52C0-54CF-2430-E1AA1878D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0D2C-780D-4661-B5F6-7E20BD6F252D}" type="datetime1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CDEB7-8EC8-1E34-42AA-63FCD6B81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F0EEF-114F-C8CD-09DB-BCDFDBD0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2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32AC91-0B27-97AC-97C3-A8E2B07D9E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93D8EE-8479-DC9A-5B04-D878A0DEC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9435B-AED9-0EDC-F455-FF4328224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AA684-D3F7-474C-88B9-884ABA63826F}" type="datetime1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E13DA-AF12-B4AF-49EB-DFF4A1BD8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6A0DF-96FB-377D-5095-D7725B5FA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4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399AC-9BF4-764F-C239-C5ED8801B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C9D32-7D0F-473F-9C76-B45DE3AA1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D1A05-9D69-4B39-6476-6AE3A5B66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350D-882E-42CD-85A9-AD24AEACB7C8}" type="datetime1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8A02F-2395-D1AF-53DE-C34BA0657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72AB5-5193-C25A-5BCD-085AD0153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1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2597C-8568-FC84-4683-98B63C78B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9F7D3-D0CA-C6D3-0480-B2ABD9177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A969B-3E38-15FA-ACB6-053A7F988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BFAE-1A2F-47D9-9C17-87FD50B5056F}" type="datetime1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6E31D-376E-CB8C-459D-ED534852D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25F67-5E4D-4C68-533C-DEA7E4887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8651A-80D0-354C-5361-19FC50742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517A1-5B9B-2B17-6039-1E3B4B8EB2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7FE9E3-284D-1E27-616C-119B22FF4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A82014-8D75-A12D-AC12-3D61D8E83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0D48-E706-419A-A519-7924B16C9238}" type="datetime1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E4E3A-BCF3-ECB2-379D-570719E8A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343FC-AD45-DE8C-0343-4F23D7A3C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7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B9F6-FBA1-DBEF-3728-095B53F47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A1A37E-D98A-EA7C-44B1-91AD0CB85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D6E8FA-E13E-C47C-0EEA-1785CAEB5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643617-048E-B50F-79A6-9023997629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76F200-AF6A-A773-53D3-B8F56D278B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BFBB50-7152-0EB5-1614-86D61F9B0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9D67-BB9C-4333-8B6A-BDE876090073}" type="datetime1">
              <a:rPr lang="en-US" smtClean="0"/>
              <a:t>4/27/26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85EA43-EC78-F07C-BC70-B32527238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F6885F-BD48-9AB4-256E-EA8E3A598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00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05C0F-727D-81A1-8AFB-B0C38B447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26C14B-8CD7-A0D4-52F2-82CEB289F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FE8D-8061-4EE5-A268-02A5F62427C6}" type="datetime1">
              <a:rPr lang="en-US" smtClean="0"/>
              <a:t>4/27/26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85AFA7-1B97-E96C-2C20-500BCA796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FF574D-F568-102B-80C1-09505E6FA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B7DD8-4078-83DE-8166-643540C22036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C61476-8A35-4B46-AE1F-AEB8558ADE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7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462CC2-85FD-C2D2-A95A-863BA3412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2632-FF31-401F-94FA-5D79BCDF4A57}" type="datetime1">
              <a:rPr lang="en-US" smtClean="0"/>
              <a:t>4/27/26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22D0CC-BA75-B511-A3ED-73FBC14F2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C718D-CFAC-2938-5A7E-4022F412E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81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3C644-8B6A-6D11-6356-4409A5420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7C4D7-48AC-9CE2-AF88-31745BF34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3AE2F4-E74B-84A5-9DBC-11AA7E73CA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903E91-09BB-DAA2-CF82-20C4005F9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41B7-E7A2-4892-A292-DE1A9C44F178}" type="datetime1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BB749-E236-4C76-1590-9918317C9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A1ACA-3040-71D7-F69E-453FD5B11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69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F9492-15B5-9EAA-B8BC-91F88E821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23D829-C291-3088-DA60-EA5DCEF689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52CE6F-C40A-6F3C-80C3-1FB56F3DC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989A48-1FB6-A0BE-E496-4A7C27978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0DBA-C13B-4AEC-9BB6-9CD4D1665ED9}" type="datetime1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5148DC-923E-290C-433D-292F8AA4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AE92D2-2848-D269-37A5-04881FFC4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61BE13FE-9677-53AB-3CAA-CD48B9FC1B4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2237013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14" imgW="406" imgH="403" progId="TCLayout.ActiveDocument.1">
                  <p:embed/>
                </p:oleObj>
              </mc:Choice>
              <mc:Fallback>
                <p:oleObj name="think-cellスライド" r:id="rId14" imgW="406" imgH="403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1BE13FE-9677-53AB-3CAA-CD48B9FC1B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A71918-325D-B5C5-FA85-0B291ADA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408347-A029-9842-5974-18ADCB37C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B3801-A60C-9793-9C96-B6D89A42FA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F66C0-D93D-4971-86EB-C898814296BC}" type="datetime1">
              <a:rPr lang="en-US" smtClean="0"/>
              <a:pPr/>
              <a:t>4/27/26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72559-03DD-E02B-AE63-09CF4A4DB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44CE5-6F7E-2C58-89C7-E6B94BA859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C61476-8A35-4B46-AE1F-AEB8558ADE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26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51" r:id="rId1"/>
    <p:sldLayoutId id="2147485752" r:id="rId2"/>
    <p:sldLayoutId id="2147485753" r:id="rId3"/>
    <p:sldLayoutId id="2147485754" r:id="rId4"/>
    <p:sldLayoutId id="2147485755" r:id="rId5"/>
    <p:sldLayoutId id="2147485756" r:id="rId6"/>
    <p:sldLayoutId id="2147485757" r:id="rId7"/>
    <p:sldLayoutId id="2147485758" r:id="rId8"/>
    <p:sldLayoutId id="2147485759" r:id="rId9"/>
    <p:sldLayoutId id="2147485760" r:id="rId10"/>
    <p:sldLayoutId id="214748576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字幕 3">
            <a:extLst>
              <a:ext uri="{FF2B5EF4-FFF2-40B4-BE49-F238E27FC236}">
                <a16:creationId xmlns:a16="http://schemas.microsoft.com/office/drawing/2014/main" id="{BA88BCF1-3EB8-B3D7-7EC2-51B2DE1FB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4938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テーマ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</a:p>
          <a:p>
            <a:r>
              <a:rPr lang="ja-JP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化粧品産業のグローバル対応力強化を実現する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情報集約プラットフォーム開発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企業概要書</a:t>
            </a:r>
            <a:endParaRPr lang="en-US" altLang="ja-JP" sz="35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プレースホルダー 4">
            <a:extLst>
              <a:ext uri="{FF2B5EF4-FFF2-40B4-BE49-F238E27FC236}">
                <a16:creationId xmlns:a16="http://schemas.microsoft.com/office/drawing/2014/main" id="{7B5B1DC1-500B-213F-1892-24AF0CC9B64F}"/>
              </a:ext>
            </a:extLst>
          </p:cNvPr>
          <p:cNvSpPr txBox="1">
            <a:spLocks/>
          </p:cNvSpPr>
          <p:nvPr/>
        </p:nvSpPr>
        <p:spPr>
          <a:xfrm>
            <a:off x="664389" y="6209506"/>
            <a:ext cx="6869113" cy="328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Trebuchet MS" panose="020B0603020202020204" pitchFamily="34" charset="0"/>
              <a:buChar char="​"/>
            </a:pPr>
            <a:r>
              <a:rPr lang="ja-JP" altLang="en-US">
                <a:latin typeface="Trebuchet MS" panose="020B0603020202020204" pitchFamily="34" charset="0"/>
                <a:ea typeface="Meiryo UI" panose="020B0604030504040204" pitchFamily="50" charset="-128"/>
              </a:rPr>
              <a:t>提出日　</a:t>
            </a:r>
            <a:r>
              <a:rPr lang="en-US" altLang="ja-JP">
                <a:latin typeface="Trebuchet MS" panose="020B0603020202020204" pitchFamily="34" charset="0"/>
                <a:ea typeface="Meiryo UI" panose="020B0604030504040204" pitchFamily="50" charset="-128"/>
              </a:rPr>
              <a:t>XX/XX</a:t>
            </a:r>
            <a:r>
              <a:rPr lang="ja-JP" altLang="en-US">
                <a:latin typeface="Trebuchet MS" panose="020B0603020202020204" pitchFamily="34" charset="0"/>
                <a:ea typeface="Meiryo UI" panose="020B0604030504040204" pitchFamily="50" charset="-128"/>
              </a:rPr>
              <a:t>　　応募代表法人名</a:t>
            </a:r>
            <a:r>
              <a:rPr lang="en-US" altLang="ja-JP">
                <a:latin typeface="Trebuchet MS" panose="020B0603020202020204" pitchFamily="34" charset="0"/>
                <a:ea typeface="Meiryo UI" panose="020B0604030504040204" pitchFamily="50" charset="-128"/>
              </a:rPr>
              <a:t>/</a:t>
            </a:r>
            <a:r>
              <a:rPr lang="ja-JP" altLang="en-US">
                <a:latin typeface="Trebuchet MS" panose="020B0603020202020204" pitchFamily="34" charset="0"/>
                <a:ea typeface="Meiryo UI" panose="020B0604030504040204" pitchFamily="50" charset="-128"/>
              </a:rPr>
              <a:t>応募代表者名　</a:t>
            </a:r>
            <a:r>
              <a:rPr lang="en-US" altLang="ja-JP">
                <a:latin typeface="Trebuchet MS" panose="020B0603020202020204" pitchFamily="34" charset="0"/>
                <a:ea typeface="Meiryo UI" panose="020B0604030504040204" pitchFamily="50" charset="-128"/>
              </a:rPr>
              <a:t>XXX</a:t>
            </a:r>
            <a:endParaRPr lang="en-US"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sp>
        <p:nvSpPr>
          <p:cNvPr id="10" name="正方形/長方形 3">
            <a:extLst>
              <a:ext uri="{FF2B5EF4-FFF2-40B4-BE49-F238E27FC236}">
                <a16:creationId xmlns:a16="http://schemas.microsoft.com/office/drawing/2014/main" id="{6371D1AA-205E-228F-6F9A-E2843E161541}"/>
              </a:ext>
            </a:extLst>
          </p:cNvPr>
          <p:cNvSpPr/>
          <p:nvPr/>
        </p:nvSpPr>
        <p:spPr>
          <a:xfrm>
            <a:off x="10236805" y="0"/>
            <a:ext cx="1955195" cy="48081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 cap="rnd" cmpd="sng" algn="ctr">
            <a:solidFill>
              <a:schemeClr val="tx2">
                <a:lumMod val="10000"/>
                <a:lumOff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ひな型</a:t>
            </a:r>
            <a:endParaRPr kumimoji="1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25B18D05-9C78-3C63-628E-8B3A815BBFE2}"/>
              </a:ext>
            </a:extLst>
          </p:cNvPr>
          <p:cNvSpPr/>
          <p:nvPr/>
        </p:nvSpPr>
        <p:spPr>
          <a:xfrm>
            <a:off x="1297852" y="62476"/>
            <a:ext cx="5602188" cy="1655761"/>
          </a:xfrm>
          <a:prstGeom prst="rect">
            <a:avLst/>
          </a:prstGeom>
          <a:noFill/>
          <a:ln w="19050" cap="flat" cmpd="sng" algn="ctr">
            <a:solidFill>
              <a:srgbClr val="E71C57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Tx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E71C57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n-cs"/>
            </a:endParaRP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Tx/>
              <a:buFont typeface="Trebuchet MS" panose="020B0603020202020204" pitchFamily="34" charset="0"/>
              <a:buChar char="•"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71C57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応募法人別に、全応募法人分作成してください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E71C57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n-cs"/>
            </a:endParaRP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Tx/>
              <a:buFont typeface="Trebuchet MS" panose="020B0603020202020204" pitchFamily="34" charset="0"/>
              <a:buChar char="•"/>
              <a:tabLst/>
              <a:defRPr/>
            </a:pPr>
            <a:r>
              <a:rPr kumimoji="1" lang="ja-JP" altLang="en-US" sz="1400" dirty="0">
                <a:solidFill>
                  <a:srgbClr val="E71C57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３法人以上で作成する場合にはシートをコピーして作成してください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E71C57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n-cs"/>
            </a:endParaRP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Tx/>
              <a:buFont typeface="Trebuchet MS" panose="020B0603020202020204" pitchFamily="34" charset="0"/>
              <a:buChar char="•"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71C57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資料の青字には必要内容を記載後に削除してください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E71C57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n-cs"/>
            </a:endParaRP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Tx/>
              <a:buFont typeface="Trebuchet MS" panose="020B0603020202020204" pitchFamily="34" charset="0"/>
              <a:buChar char="•"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71C57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フォントサイズは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E71C57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12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71C57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以上にて作成ください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E71C57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n-cs"/>
            </a:endParaRP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Tx/>
              <a:buFont typeface="Trebuchet MS" panose="020B0603020202020204" pitchFamily="34" charset="0"/>
              <a:buChar char="•"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71C57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赤字ワッペン、水色ワッペンは削除し提出してください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E71C57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n-cs"/>
            </a:endParaRP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Tx/>
              <a:buFont typeface="Trebuchet MS" panose="020B0603020202020204" pitchFamily="34" charset="0"/>
              <a:buChar char="•"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E71C57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pptx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71C57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ファイルのままで提出してください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E71C57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6" name="正方形/長方形 3">
            <a:extLst>
              <a:ext uri="{FF2B5EF4-FFF2-40B4-BE49-F238E27FC236}">
                <a16:creationId xmlns:a16="http://schemas.microsoft.com/office/drawing/2014/main" id="{49179B46-1D52-707F-91DF-3844C350EAAA}"/>
              </a:ext>
            </a:extLst>
          </p:cNvPr>
          <p:cNvSpPr/>
          <p:nvPr/>
        </p:nvSpPr>
        <p:spPr>
          <a:xfrm>
            <a:off x="1" y="0"/>
            <a:ext cx="1162050" cy="3143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様式</a:t>
            </a: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</a:t>
            </a:r>
            <a:endParaRPr kumimoji="1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9" name="タイトル 2">
            <a:extLst>
              <a:ext uri="{FF2B5EF4-FFF2-40B4-BE49-F238E27FC236}">
                <a16:creationId xmlns:a16="http://schemas.microsoft.com/office/drawing/2014/main" id="{30E321BA-DD98-61A1-2785-9FBD2F5E8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4087" y="1610433"/>
            <a:ext cx="8963827" cy="1999542"/>
          </a:xfrm>
        </p:spPr>
        <p:txBody>
          <a:bodyPr vert="horz">
            <a:normAutofit/>
          </a:bodyPr>
          <a:lstStyle/>
          <a:p>
            <a:r>
              <a:rPr lang="en-US" altLang="ja-JP" sz="4000">
                <a:latin typeface="Trebuchet MS" panose="020B0603020202020204" pitchFamily="34" charset="0"/>
                <a:ea typeface="Meiryo UI" panose="020B0604030504040204" pitchFamily="50" charset="-128"/>
              </a:rPr>
              <a:t>NEDO</a:t>
            </a:r>
            <a:r>
              <a:rPr lang="ja-JP" altLang="en-US" sz="4000">
                <a:latin typeface="Trebuchet MS" panose="020B0603020202020204" pitchFamily="34" charset="0"/>
                <a:ea typeface="Meiryo UI" panose="020B0604030504040204" pitchFamily="50" charset="-128"/>
              </a:rPr>
              <a:t>懸賞金活用型</a:t>
            </a:r>
            <a:br>
              <a:rPr lang="en-US" altLang="ja-JP" sz="4000"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ja-JP" altLang="en-US" sz="4000">
                <a:latin typeface="Trebuchet MS" panose="020B0603020202020204" pitchFamily="34" charset="0"/>
                <a:ea typeface="Meiryo UI" panose="020B0604030504040204" pitchFamily="50" charset="-128"/>
              </a:rPr>
              <a:t>プログラム</a:t>
            </a:r>
            <a:r>
              <a:rPr lang="en-US" altLang="ja-JP" sz="4000">
                <a:latin typeface="Trebuchet MS" panose="020B0603020202020204" pitchFamily="34" charset="0"/>
                <a:ea typeface="Meiryo UI" panose="020B0604030504040204" pitchFamily="50" charset="-128"/>
              </a:rPr>
              <a:t>/</a:t>
            </a:r>
            <a:br>
              <a:rPr lang="en-US" altLang="ja-JP" sz="4000"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4000">
                <a:latin typeface="Trebuchet MS" panose="020B0603020202020204" pitchFamily="34" charset="0"/>
                <a:ea typeface="Meiryo UI" panose="020B0604030504040204" pitchFamily="50" charset="-128"/>
              </a:rPr>
              <a:t>Beauty Visionary Awards</a:t>
            </a:r>
            <a:endParaRPr lang="en-US" sz="4000"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29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FFCF7-67A3-C626-CC79-6FE0B0227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hink-cell data - do not delete" hidden="1">
            <a:extLst>
              <a:ext uri="{FF2B5EF4-FFF2-40B4-BE49-F238E27FC236}">
                <a16:creationId xmlns:a16="http://schemas.microsoft.com/office/drawing/2014/main" id="{2015E1A8-34A0-0FAC-91AA-08358E5CF73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169576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4" imgW="639" imgH="639" progId="TCLayout.ActiveDocument.1">
                  <p:embed/>
                </p:oleObj>
              </mc:Choice>
              <mc:Fallback>
                <p:oleObj name="think-cellスライド" r:id="rId4" imgW="639" imgH="63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EB3E46-0A86-91FA-4C45-4880F502B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1</a:t>
            </a:fld>
            <a:endParaRPr lang="en-US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3B902149-7390-1825-8C06-A96A7E51579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j-cs"/>
              </a:rPr>
              <a:t>応募法人①：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j-cs"/>
              </a:rPr>
              <a:t>応募法人名を記載してください</a:t>
            </a:r>
            <a:endParaRPr kumimoji="1" lang="en-US" sz="3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j-cs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A1A6D70-81D1-4889-419A-56CBA6063DC2}"/>
              </a:ext>
            </a:extLst>
          </p:cNvPr>
          <p:cNvGrpSpPr/>
          <p:nvPr/>
        </p:nvGrpSpPr>
        <p:grpSpPr>
          <a:xfrm>
            <a:off x="941222" y="1538082"/>
            <a:ext cx="10523020" cy="336349"/>
            <a:chOff x="653442" y="1983554"/>
            <a:chExt cx="3469984" cy="336349"/>
          </a:xfrm>
        </p:grpSpPr>
        <p:sp>
          <p:nvSpPr>
            <p:cNvPr id="10" name="ee4pHeader2">
              <a:extLst>
                <a:ext uri="{FF2B5EF4-FFF2-40B4-BE49-F238E27FC236}">
                  <a16:creationId xmlns:a16="http://schemas.microsoft.com/office/drawing/2014/main" id="{928C85F9-0D5D-1604-4081-7A7B185BF907}"/>
                </a:ext>
              </a:extLst>
            </p:cNvPr>
            <p:cNvSpPr txBox="1"/>
            <p:nvPr/>
          </p:nvSpPr>
          <p:spPr>
            <a:xfrm>
              <a:off x="653442" y="1983554"/>
              <a:ext cx="3151498" cy="307777"/>
            </a:xfrm>
            <a:prstGeom prst="rect">
              <a:avLst/>
            </a:prstGeom>
          </p:spPr>
          <p:txBody>
            <a:bodyPr vert="horz" wrap="square" lIns="0" tIns="0" rIns="0" bIns="0" rtlCol="0" anchor="b" anchorCtr="0">
              <a:spAutoFit/>
            </a:bodyPr>
            <a:lstStyle/>
            <a:p>
              <a:pPr lvl="0">
                <a:defRPr/>
              </a:pPr>
              <a:r>
                <a:rPr lang="ja-JP" altLang="en-US" sz="2000">
                  <a:latin typeface="Trebuchet MS" panose="020B0603020202020204" pitchFamily="34" charset="0"/>
                  <a:ea typeface="Meiryo UI" panose="020B0604030504040204" pitchFamily="50" charset="-128"/>
                  <a:cs typeface="Meiryo UI" panose="020B0604030504040204" pitchFamily="34" charset="-128"/>
                  <a:sym typeface="Meiryo UI" panose="020B0604030504040204" pitchFamily="50" charset="-128"/>
                </a:rPr>
                <a:t>応募法人と応募法人の関係会社一覧</a:t>
              </a:r>
              <a:r>
                <a:rPr kumimoji="0" lang="en-US" altLang="ja-JP" sz="1600" b="0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rebuchet MS" panose="020B0603020202020204" pitchFamily="34" charset="0"/>
                  <a:ea typeface="Meiryo UI" panose="020B0604030504040204" pitchFamily="50" charset="-128"/>
                  <a:cs typeface="Meiryo UI" panose="020B0604030504040204" pitchFamily="34" charset="-128"/>
                  <a:sym typeface="Meiryo UI" panose="020B0604030504040204" pitchFamily="50" charset="-128"/>
                </a:rPr>
                <a:t>※</a:t>
              </a:r>
              <a:r>
                <a:rPr kumimoji="0" lang="ja-JP" altLang="en-US" sz="1600" b="0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rebuchet MS" panose="020B0603020202020204" pitchFamily="34" charset="0"/>
                  <a:ea typeface="Meiryo UI" panose="020B0604030504040204" pitchFamily="50" charset="-128"/>
                  <a:cs typeface="Meiryo UI" panose="020B0604030504040204" pitchFamily="34" charset="-128"/>
                  <a:sym typeface="Meiryo UI" panose="020B0604030504040204" pitchFamily="50" charset="-128"/>
                </a:rPr>
                <a:t>　</a:t>
              </a:r>
              <a:endParaRPr kumimoji="0" lang="ja-JP" alt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Meiryo UI" panose="020B0604030504040204" pitchFamily="34" charset="-128"/>
                <a:sym typeface="Meiryo UI" panose="020B0604030504040204" pitchFamily="50" charset="-128"/>
              </a:endParaRPr>
            </a:p>
          </p:txBody>
        </p:sp>
        <p:cxnSp>
          <p:nvCxnSpPr>
            <p:cNvPr id="11" name="Straight Connector 34">
              <a:extLst>
                <a:ext uri="{FF2B5EF4-FFF2-40B4-BE49-F238E27FC236}">
                  <a16:creationId xmlns:a16="http://schemas.microsoft.com/office/drawing/2014/main" id="{F38054BD-8470-71CC-E1E1-1CAA1A3E011E}"/>
                </a:ext>
              </a:extLst>
            </p:cNvPr>
            <p:cNvCxnSpPr>
              <a:cxnSpLocks/>
            </p:cNvCxnSpPr>
            <p:nvPr/>
          </p:nvCxnSpPr>
          <p:spPr>
            <a:xfrm>
              <a:off x="653442" y="2319903"/>
              <a:ext cx="3469984" cy="0"/>
            </a:xfrm>
            <a:prstGeom prst="line">
              <a:avLst/>
            </a:prstGeom>
            <a:ln w="9525" cap="flat" cmpd="sng" algn="ctr">
              <a:solidFill>
                <a:srgbClr val="9A9A9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1BCAFA5C-7AF6-1E3F-8AA2-07325118D2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280121"/>
              </p:ext>
            </p:extLst>
          </p:nvPr>
        </p:nvGraphicFramePr>
        <p:xfrm>
          <a:off x="941222" y="2250572"/>
          <a:ext cx="10651456" cy="4013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864">
                  <a:extLst>
                    <a:ext uri="{9D8B030D-6E8A-4147-A177-3AD203B41FA5}">
                      <a16:colId xmlns:a16="http://schemas.microsoft.com/office/drawing/2014/main" val="3644566462"/>
                    </a:ext>
                  </a:extLst>
                </a:gridCol>
                <a:gridCol w="2662864">
                  <a:extLst>
                    <a:ext uri="{9D8B030D-6E8A-4147-A177-3AD203B41FA5}">
                      <a16:colId xmlns:a16="http://schemas.microsoft.com/office/drawing/2014/main" val="1912580934"/>
                    </a:ext>
                  </a:extLst>
                </a:gridCol>
                <a:gridCol w="2662864">
                  <a:extLst>
                    <a:ext uri="{9D8B030D-6E8A-4147-A177-3AD203B41FA5}">
                      <a16:colId xmlns:a16="http://schemas.microsoft.com/office/drawing/2014/main" val="2043651636"/>
                    </a:ext>
                  </a:extLst>
                </a:gridCol>
                <a:gridCol w="2662864">
                  <a:extLst>
                    <a:ext uri="{9D8B030D-6E8A-4147-A177-3AD203B41FA5}">
                      <a16:colId xmlns:a16="http://schemas.microsoft.com/office/drawing/2014/main" val="3682661942"/>
                    </a:ext>
                  </a:extLst>
                </a:gridCol>
              </a:tblGrid>
              <a:tr h="36450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/>
                        <a:t>法人名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/>
                        <a:t>法人所在国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/>
                        <a:t>右上に記載の確認項目①②</a:t>
                      </a:r>
                      <a:endParaRPr lang="en-US" altLang="ja-JP" sz="1200" dirty="0"/>
                    </a:p>
                    <a:p>
                      <a:pPr algn="ctr"/>
                      <a:r>
                        <a:rPr lang="ja-JP" altLang="en-US" sz="1200" dirty="0"/>
                        <a:t>いずれかへの該当有無（有</a:t>
                      </a:r>
                      <a:r>
                        <a:rPr lang="en-US" altLang="ja-JP" sz="1200" dirty="0"/>
                        <a:t>=Y, </a:t>
                      </a:r>
                      <a:r>
                        <a:rPr lang="ja-JP" altLang="en-US" sz="1200" dirty="0"/>
                        <a:t>無</a:t>
                      </a:r>
                      <a:r>
                        <a:rPr lang="en-US" altLang="ja-JP" sz="1200" dirty="0"/>
                        <a:t>=N)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/>
                        <a:t>関係内容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903270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r>
                        <a:rPr lang="en-US" altLang="ja-JP" sz="1200"/>
                        <a:t>※</a:t>
                      </a:r>
                      <a:r>
                        <a:rPr lang="ja-JP" altLang="en-US" sz="1200"/>
                        <a:t>一行目は応募法人名をご記載ください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/>
                        <a:t>※</a:t>
                      </a:r>
                      <a:r>
                        <a:rPr lang="ja-JP" altLang="en-US" sz="1200"/>
                        <a:t>法人の所在国をご記載ください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dirty="0"/>
                        <a:t>※</a:t>
                      </a:r>
                      <a:r>
                        <a:rPr lang="ja-JP" altLang="en-US" sz="1200" dirty="0"/>
                        <a:t>法人の確認項目①②</a:t>
                      </a:r>
                      <a:endParaRPr lang="en-US" altLang="ja-JP" sz="1200" dirty="0"/>
                    </a:p>
                    <a:p>
                      <a:pPr algn="ctr"/>
                      <a:r>
                        <a:rPr lang="ja-JP" altLang="en-US" sz="1200" dirty="0"/>
                        <a:t>いずれかへの該当有無を</a:t>
                      </a:r>
                      <a:endParaRPr lang="en-US" altLang="ja-JP" sz="1200" dirty="0"/>
                    </a:p>
                    <a:p>
                      <a:pPr algn="ctr"/>
                      <a:r>
                        <a:rPr lang="en-US" altLang="ja-JP" sz="1200" dirty="0"/>
                        <a:t>Y/N</a:t>
                      </a:r>
                      <a:r>
                        <a:rPr lang="ja-JP" altLang="en-US" sz="1200" dirty="0"/>
                        <a:t>にてご記載ください</a:t>
                      </a:r>
                      <a:endParaRPr lang="en-US" altLang="ja-JP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/>
                        <a:t>※</a:t>
                      </a:r>
                      <a:r>
                        <a:rPr lang="ja-JP" altLang="en-US" sz="1200" dirty="0"/>
                        <a:t>応募法人との関係（親会社・子会社、関連会社、等）をご記載ください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64439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r>
                        <a:rPr lang="ja-JP" altLang="en-US" sz="1200"/>
                        <a:t>応募法人</a:t>
                      </a:r>
                      <a:r>
                        <a:rPr lang="en-US" sz="1200"/>
                        <a:t>A</a:t>
                      </a:r>
                      <a:r>
                        <a:rPr lang="ja-JP" altLang="en-US" sz="1200"/>
                        <a:t>社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200" dirty="0"/>
                        <a:t>日本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/>
                        <a:t>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200"/>
                        <a:t>ー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376360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r>
                        <a:rPr lang="ja-JP" altLang="en-US" sz="1200"/>
                        <a:t>関係会社</a:t>
                      </a:r>
                      <a:r>
                        <a:rPr lang="en-US" altLang="ja-JP" sz="1200"/>
                        <a:t>B</a:t>
                      </a:r>
                      <a:r>
                        <a:rPr lang="ja-JP" altLang="en-US" sz="1200"/>
                        <a:t>社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200"/>
                        <a:t>米国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/>
                        <a:t>N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200" dirty="0"/>
                        <a:t>子会社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485857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439897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431102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212488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2439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464001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526179"/>
                  </a:ext>
                </a:extLst>
              </a:tr>
            </a:tbl>
          </a:graphicData>
        </a:graphic>
      </p:graphicFrame>
      <p:sp>
        <p:nvSpPr>
          <p:cNvPr id="24" name="Rectangle 16">
            <a:extLst>
              <a:ext uri="{FF2B5EF4-FFF2-40B4-BE49-F238E27FC236}">
                <a16:creationId xmlns:a16="http://schemas.microsoft.com/office/drawing/2014/main" id="{EF78E885-C62A-07CC-CD49-AE57DC4B7B52}"/>
              </a:ext>
            </a:extLst>
          </p:cNvPr>
          <p:cNvSpPr/>
          <p:nvPr/>
        </p:nvSpPr>
        <p:spPr>
          <a:xfrm>
            <a:off x="727758" y="6535107"/>
            <a:ext cx="4595760" cy="311722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対象審査項目：独立性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9237576-36FA-0AEC-3638-B233E649A9A1}"/>
              </a:ext>
            </a:extLst>
          </p:cNvPr>
          <p:cNvSpPr/>
          <p:nvPr/>
        </p:nvSpPr>
        <p:spPr>
          <a:xfrm>
            <a:off x="838200" y="1796070"/>
            <a:ext cx="7274637" cy="4740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</a:rPr>
              <a:t>関係会社とは：有価証券報告書の定義に則り</a:t>
            </a:r>
            <a:r>
              <a:rPr lang="ja-JP" altLang="en-US" sz="1200" dirty="0">
                <a:solidFill>
                  <a:schemeClr val="tx1"/>
                </a:solidFill>
              </a:rPr>
              <a:t>親会社・子会社・関連会社及びその他の関係会社を指す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3" name="正方形/長方形 3">
            <a:extLst>
              <a:ext uri="{FF2B5EF4-FFF2-40B4-BE49-F238E27FC236}">
                <a16:creationId xmlns:a16="http://schemas.microsoft.com/office/drawing/2014/main" id="{6BCCC55D-002D-E93C-E52B-89BC16A40F7B}"/>
              </a:ext>
            </a:extLst>
          </p:cNvPr>
          <p:cNvSpPr/>
          <p:nvPr/>
        </p:nvSpPr>
        <p:spPr>
          <a:xfrm>
            <a:off x="10236805" y="0"/>
            <a:ext cx="1955195" cy="48081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 cap="rnd" cmpd="sng" algn="ctr">
            <a:solidFill>
              <a:schemeClr val="tx2">
                <a:lumMod val="10000"/>
                <a:lumOff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ひな型</a:t>
            </a:r>
            <a:endParaRPr kumimoji="1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369804CA-88AC-EC02-24E9-97654B43D7A4}"/>
              </a:ext>
            </a:extLst>
          </p:cNvPr>
          <p:cNvSpPr/>
          <p:nvPr/>
        </p:nvSpPr>
        <p:spPr>
          <a:xfrm>
            <a:off x="1" y="0"/>
            <a:ext cx="1162050" cy="3143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様式</a:t>
            </a: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</a:t>
            </a:r>
            <a:endParaRPr kumimoji="1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0A7BE37-F5EC-D172-4B21-E139377F6105}"/>
              </a:ext>
            </a:extLst>
          </p:cNvPr>
          <p:cNvSpPr txBox="1"/>
          <p:nvPr/>
        </p:nvSpPr>
        <p:spPr>
          <a:xfrm>
            <a:off x="471060" y="3332314"/>
            <a:ext cx="5621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/>
              <a:t>(</a:t>
            </a:r>
            <a:r>
              <a:rPr lang="ja-JP" altLang="en-US" sz="1400"/>
              <a:t>例</a:t>
            </a:r>
            <a:r>
              <a:rPr lang="en-US" altLang="ja-JP" sz="1400"/>
              <a:t>)</a:t>
            </a:r>
            <a:endParaRPr lang="ja-JP" altLang="en-US" sz="14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206389-DB21-198A-868F-FEFE7F998AFF}"/>
              </a:ext>
            </a:extLst>
          </p:cNvPr>
          <p:cNvSpPr txBox="1"/>
          <p:nvPr/>
        </p:nvSpPr>
        <p:spPr>
          <a:xfrm>
            <a:off x="471059" y="3727033"/>
            <a:ext cx="5621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/>
              <a:t>(</a:t>
            </a:r>
            <a:r>
              <a:rPr lang="ja-JP" altLang="en-US" sz="1400"/>
              <a:t>例</a:t>
            </a:r>
            <a:r>
              <a:rPr lang="en-US" altLang="ja-JP" sz="1400"/>
              <a:t>)</a:t>
            </a:r>
            <a:endParaRPr lang="ja-JP" altLang="en-US" sz="140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68B1C2B-9F54-98AF-ADE3-DA2C4C1CE23E}"/>
              </a:ext>
            </a:extLst>
          </p:cNvPr>
          <p:cNvSpPr/>
          <p:nvPr/>
        </p:nvSpPr>
        <p:spPr>
          <a:xfrm>
            <a:off x="8664216" y="690664"/>
            <a:ext cx="2910191" cy="11054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bg1"/>
                </a:solidFill>
              </a:rPr>
              <a:t>確認項目</a:t>
            </a:r>
            <a:endParaRPr kumimoji="1" lang="en-US" altLang="ja-JP" sz="1200" dirty="0">
              <a:solidFill>
                <a:schemeClr val="bg1"/>
              </a:solidFill>
            </a:endParaRPr>
          </a:p>
          <a:p>
            <a:r>
              <a:rPr kumimoji="1" lang="ja-JP" altLang="en-US" sz="1200" dirty="0">
                <a:solidFill>
                  <a:schemeClr val="bg1"/>
                </a:solidFill>
              </a:rPr>
              <a:t>①</a:t>
            </a:r>
            <a:r>
              <a:rPr lang="ja-JP" altLang="ja-JP" sz="1200" dirty="0">
                <a:solidFill>
                  <a:schemeClr val="bg1"/>
                </a:solidFill>
                <a:ea typeface="Meiryo UI" panose="020B0604030504040204" pitchFamily="50" charset="-128"/>
              </a:rPr>
              <a:t>化粧品製造業および化粧品製造販売業</a:t>
            </a:r>
            <a:r>
              <a:rPr lang="ja-JP" altLang="en-US" sz="1200" dirty="0">
                <a:solidFill>
                  <a:schemeClr val="bg1"/>
                </a:solidFill>
                <a:ea typeface="Meiryo UI" panose="020B0604030504040204" pitchFamily="50" charset="-128"/>
              </a:rPr>
              <a:t>に該当するか</a:t>
            </a:r>
            <a:endParaRPr lang="en-US" altLang="ja-JP" sz="1200" dirty="0">
              <a:solidFill>
                <a:schemeClr val="bg1"/>
              </a:solidFill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ea typeface="Meiryo UI" panose="020B0604030504040204" pitchFamily="50" charset="-128"/>
              </a:rPr>
              <a:t>②</a:t>
            </a:r>
            <a:r>
              <a:rPr lang="ja-JP" altLang="ja-JP" sz="1200" dirty="0">
                <a:solidFill>
                  <a:schemeClr val="bg1"/>
                </a:solidFill>
                <a:ea typeface="Meiryo UI" panose="020B0604030504040204" pitchFamily="50" charset="-128"/>
              </a:rPr>
              <a:t>化粧品原料または素材の開発および販売を行う企業</a:t>
            </a:r>
            <a:r>
              <a:rPr lang="ja-JP" altLang="en-US" sz="1200" dirty="0">
                <a:solidFill>
                  <a:schemeClr val="bg1"/>
                </a:solidFill>
                <a:ea typeface="Meiryo UI" panose="020B0604030504040204" pitchFamily="50" charset="-128"/>
              </a:rPr>
              <a:t>に該当するか</a:t>
            </a:r>
            <a:endParaRPr kumimoji="1"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829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7743B-68F8-C89C-4A45-B622A14A7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DD25B0-4308-2CEF-0BC6-A792CE36C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2</a:t>
            </a:fld>
            <a:endParaRPr lang="en-US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CD0F0033-F5A0-20EE-E3BF-C78124CCA48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j-cs"/>
            </a:endParaRPr>
          </a:p>
          <a:p>
            <a:pPr lvl="0"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j-cs"/>
              </a:rPr>
              <a:t>応募法人②：</a:t>
            </a:r>
            <a:r>
              <a:rPr kumimoji="1" lang="ja-JP" altLang="en-US" sz="3200">
                <a:solidFill>
                  <a:schemeClr val="accent1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応募法人名を記載してください</a:t>
            </a:r>
            <a:endParaRPr kumimoji="1" lang="en-US" sz="32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j-cs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CB449A5C-DB30-94CD-2437-9963757170FA}"/>
              </a:ext>
            </a:extLst>
          </p:cNvPr>
          <p:cNvGrpSpPr/>
          <p:nvPr/>
        </p:nvGrpSpPr>
        <p:grpSpPr>
          <a:xfrm>
            <a:off x="941222" y="1538082"/>
            <a:ext cx="10523020" cy="336349"/>
            <a:chOff x="653442" y="1983554"/>
            <a:chExt cx="3469984" cy="336349"/>
          </a:xfrm>
        </p:grpSpPr>
        <p:sp>
          <p:nvSpPr>
            <p:cNvPr id="10" name="ee4pHeader2">
              <a:extLst>
                <a:ext uri="{FF2B5EF4-FFF2-40B4-BE49-F238E27FC236}">
                  <a16:creationId xmlns:a16="http://schemas.microsoft.com/office/drawing/2014/main" id="{1CAF4945-585B-83AE-59DE-8B47C080C265}"/>
                </a:ext>
              </a:extLst>
            </p:cNvPr>
            <p:cNvSpPr txBox="1"/>
            <p:nvPr/>
          </p:nvSpPr>
          <p:spPr>
            <a:xfrm>
              <a:off x="653442" y="1983554"/>
              <a:ext cx="3151498" cy="307777"/>
            </a:xfrm>
            <a:prstGeom prst="rect">
              <a:avLst/>
            </a:prstGeom>
          </p:spPr>
          <p:txBody>
            <a:bodyPr vert="horz" wrap="square" lIns="0" tIns="0" rIns="0" bIns="0" rtlCol="0" anchor="b" anchorCtr="0">
              <a:spAutoFit/>
            </a:bodyPr>
            <a:lstStyle/>
            <a:p>
              <a:pPr lvl="0">
                <a:defRPr/>
              </a:pPr>
              <a:r>
                <a:rPr lang="ja-JP" altLang="en-US" sz="2000">
                  <a:latin typeface="Trebuchet MS" panose="020B0603020202020204" pitchFamily="34" charset="0"/>
                  <a:ea typeface="Meiryo UI" panose="020B0604030504040204" pitchFamily="50" charset="-128"/>
                  <a:cs typeface="Meiryo UI" panose="020B0604030504040204" pitchFamily="34" charset="-128"/>
                  <a:sym typeface="Meiryo UI" panose="020B0604030504040204" pitchFamily="50" charset="-128"/>
                </a:rPr>
                <a:t>応募法人と応募法人の関係会社一覧</a:t>
              </a:r>
              <a:r>
                <a:rPr kumimoji="0" lang="en-US" altLang="ja-JP" sz="1600" b="0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rebuchet MS" panose="020B0603020202020204" pitchFamily="34" charset="0"/>
                  <a:ea typeface="Meiryo UI" panose="020B0604030504040204" pitchFamily="50" charset="-128"/>
                  <a:cs typeface="Meiryo UI" panose="020B0604030504040204" pitchFamily="34" charset="-128"/>
                  <a:sym typeface="Meiryo UI" panose="020B0604030504040204" pitchFamily="50" charset="-128"/>
                </a:rPr>
                <a:t>※</a:t>
              </a:r>
              <a:r>
                <a:rPr kumimoji="0" lang="ja-JP" altLang="en-US" sz="1600" b="0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rebuchet MS" panose="020B0603020202020204" pitchFamily="34" charset="0"/>
                  <a:ea typeface="Meiryo UI" panose="020B0604030504040204" pitchFamily="50" charset="-128"/>
                  <a:cs typeface="Meiryo UI" panose="020B0604030504040204" pitchFamily="34" charset="-128"/>
                  <a:sym typeface="Meiryo UI" panose="020B0604030504040204" pitchFamily="50" charset="-128"/>
                </a:rPr>
                <a:t>　</a:t>
              </a:r>
              <a:endParaRPr kumimoji="0" lang="ja-JP" alt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Meiryo UI" panose="020B0604030504040204" pitchFamily="34" charset="-128"/>
                <a:sym typeface="Meiryo UI" panose="020B0604030504040204" pitchFamily="50" charset="-128"/>
              </a:endParaRPr>
            </a:p>
          </p:txBody>
        </p:sp>
        <p:cxnSp>
          <p:nvCxnSpPr>
            <p:cNvPr id="11" name="Straight Connector 34">
              <a:extLst>
                <a:ext uri="{FF2B5EF4-FFF2-40B4-BE49-F238E27FC236}">
                  <a16:creationId xmlns:a16="http://schemas.microsoft.com/office/drawing/2014/main" id="{D10CE906-FEF6-504F-385F-31598F00C4FA}"/>
                </a:ext>
              </a:extLst>
            </p:cNvPr>
            <p:cNvCxnSpPr>
              <a:cxnSpLocks/>
            </p:cNvCxnSpPr>
            <p:nvPr/>
          </p:nvCxnSpPr>
          <p:spPr>
            <a:xfrm>
              <a:off x="653442" y="2319903"/>
              <a:ext cx="3469984" cy="0"/>
            </a:xfrm>
            <a:prstGeom prst="line">
              <a:avLst/>
            </a:prstGeom>
            <a:ln w="9525" cap="flat" cmpd="sng" algn="ctr">
              <a:solidFill>
                <a:srgbClr val="9A9A9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4118A0ED-E38A-4699-3FE9-2820A278E1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797009"/>
              </p:ext>
            </p:extLst>
          </p:nvPr>
        </p:nvGraphicFramePr>
        <p:xfrm>
          <a:off x="941222" y="2250572"/>
          <a:ext cx="10651456" cy="373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864">
                  <a:extLst>
                    <a:ext uri="{9D8B030D-6E8A-4147-A177-3AD203B41FA5}">
                      <a16:colId xmlns:a16="http://schemas.microsoft.com/office/drawing/2014/main" val="3644566462"/>
                    </a:ext>
                  </a:extLst>
                </a:gridCol>
                <a:gridCol w="2662864">
                  <a:extLst>
                    <a:ext uri="{9D8B030D-6E8A-4147-A177-3AD203B41FA5}">
                      <a16:colId xmlns:a16="http://schemas.microsoft.com/office/drawing/2014/main" val="1912580934"/>
                    </a:ext>
                  </a:extLst>
                </a:gridCol>
                <a:gridCol w="2662864">
                  <a:extLst>
                    <a:ext uri="{9D8B030D-6E8A-4147-A177-3AD203B41FA5}">
                      <a16:colId xmlns:a16="http://schemas.microsoft.com/office/drawing/2014/main" val="2043651636"/>
                    </a:ext>
                  </a:extLst>
                </a:gridCol>
                <a:gridCol w="2662864">
                  <a:extLst>
                    <a:ext uri="{9D8B030D-6E8A-4147-A177-3AD203B41FA5}">
                      <a16:colId xmlns:a16="http://schemas.microsoft.com/office/drawing/2014/main" val="3682661942"/>
                    </a:ext>
                  </a:extLst>
                </a:gridCol>
              </a:tblGrid>
              <a:tr h="36450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/>
                        <a:t>法人名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/>
                        <a:t>法人所在国</a:t>
                      </a:r>
                      <a:endParaRPr lang="en-US" altLang="ja-JP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/>
                        <a:t>右上に記載の確認項目①②</a:t>
                      </a:r>
                      <a:endParaRPr lang="en-US" altLang="ja-JP" sz="1200" dirty="0"/>
                    </a:p>
                    <a:p>
                      <a:pPr algn="ctr"/>
                      <a:r>
                        <a:rPr lang="ja-JP" altLang="en-US" sz="1200" dirty="0"/>
                        <a:t>いずれかへの該当有無（有</a:t>
                      </a:r>
                      <a:r>
                        <a:rPr lang="en-US" altLang="ja-JP" sz="1200" dirty="0"/>
                        <a:t>=Y, </a:t>
                      </a:r>
                      <a:r>
                        <a:rPr lang="ja-JP" altLang="en-US" sz="1200" dirty="0"/>
                        <a:t>無</a:t>
                      </a:r>
                      <a:r>
                        <a:rPr lang="en-US" altLang="ja-JP" sz="1200" dirty="0"/>
                        <a:t>=N)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/>
                        <a:t>関係内容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903270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376360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485857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439897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431102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212488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2439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464001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526179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526529"/>
                  </a:ext>
                </a:extLst>
              </a:tr>
            </a:tbl>
          </a:graphicData>
        </a:graphic>
      </p:graphicFrame>
      <p:sp>
        <p:nvSpPr>
          <p:cNvPr id="24" name="Rectangle 16">
            <a:extLst>
              <a:ext uri="{FF2B5EF4-FFF2-40B4-BE49-F238E27FC236}">
                <a16:creationId xmlns:a16="http://schemas.microsoft.com/office/drawing/2014/main" id="{6D0137AA-3DAC-9E65-342A-211528BDD9C2}"/>
              </a:ext>
            </a:extLst>
          </p:cNvPr>
          <p:cNvSpPr/>
          <p:nvPr/>
        </p:nvSpPr>
        <p:spPr>
          <a:xfrm>
            <a:off x="727758" y="6535107"/>
            <a:ext cx="4595760" cy="311722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対象審査項目：独立性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C267AF9-2C99-E598-1D61-8B9768818F4E}"/>
              </a:ext>
            </a:extLst>
          </p:cNvPr>
          <p:cNvSpPr/>
          <p:nvPr/>
        </p:nvSpPr>
        <p:spPr>
          <a:xfrm>
            <a:off x="838200" y="1796070"/>
            <a:ext cx="7274637" cy="4740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>
                <a:solidFill>
                  <a:schemeClr val="tx1"/>
                </a:solidFill>
              </a:rPr>
              <a:t>※</a:t>
            </a:r>
            <a:r>
              <a:rPr kumimoji="1" lang="ja-JP" altLang="en-US" sz="1200">
                <a:solidFill>
                  <a:schemeClr val="tx1"/>
                </a:solidFill>
              </a:rPr>
              <a:t>関係会社とは：有価証券報告書の定義に則り</a:t>
            </a:r>
            <a:r>
              <a:rPr lang="ja-JP" altLang="en-US" sz="1200">
                <a:solidFill>
                  <a:schemeClr val="tx1"/>
                </a:solidFill>
              </a:rPr>
              <a:t>親会社・子会社・関連会社及びその他の関係会社を指す</a:t>
            </a:r>
            <a:endParaRPr lang="en-US" altLang="ja-JP" sz="1200">
              <a:solidFill>
                <a:schemeClr val="tx1"/>
              </a:solidFill>
            </a:endParaRPr>
          </a:p>
        </p:txBody>
      </p:sp>
      <p:sp>
        <p:nvSpPr>
          <p:cNvPr id="3" name="正方形/長方形 3">
            <a:extLst>
              <a:ext uri="{FF2B5EF4-FFF2-40B4-BE49-F238E27FC236}">
                <a16:creationId xmlns:a16="http://schemas.microsoft.com/office/drawing/2014/main" id="{D79D4218-B9C1-77F8-9316-2E87318D9CA7}"/>
              </a:ext>
            </a:extLst>
          </p:cNvPr>
          <p:cNvSpPr/>
          <p:nvPr/>
        </p:nvSpPr>
        <p:spPr>
          <a:xfrm>
            <a:off x="10236805" y="0"/>
            <a:ext cx="1955195" cy="48081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 cap="rnd" cmpd="sng" algn="ctr">
            <a:solidFill>
              <a:schemeClr val="tx2">
                <a:lumMod val="10000"/>
                <a:lumOff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ひな型</a:t>
            </a:r>
            <a:endParaRPr kumimoji="1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E70D8EAE-7C4C-C3E0-DBB4-8C549BC75064}"/>
              </a:ext>
            </a:extLst>
          </p:cNvPr>
          <p:cNvSpPr/>
          <p:nvPr/>
        </p:nvSpPr>
        <p:spPr>
          <a:xfrm>
            <a:off x="1" y="0"/>
            <a:ext cx="1162050" cy="3143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様式</a:t>
            </a: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</a:t>
            </a:r>
            <a:endParaRPr kumimoji="1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E17E1D0-CD5A-A781-CB2B-AA069D11EA52}"/>
              </a:ext>
            </a:extLst>
          </p:cNvPr>
          <p:cNvSpPr/>
          <p:nvPr/>
        </p:nvSpPr>
        <p:spPr>
          <a:xfrm>
            <a:off x="8664216" y="690664"/>
            <a:ext cx="2910191" cy="11054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bg1"/>
                </a:solidFill>
              </a:rPr>
              <a:t>確認項目</a:t>
            </a:r>
            <a:endParaRPr kumimoji="1" lang="en-US" altLang="ja-JP" sz="1200" dirty="0">
              <a:solidFill>
                <a:schemeClr val="bg1"/>
              </a:solidFill>
            </a:endParaRPr>
          </a:p>
          <a:p>
            <a:r>
              <a:rPr kumimoji="1" lang="ja-JP" altLang="en-US" sz="1200" dirty="0">
                <a:solidFill>
                  <a:schemeClr val="bg1"/>
                </a:solidFill>
              </a:rPr>
              <a:t>①</a:t>
            </a:r>
            <a:r>
              <a:rPr lang="ja-JP" altLang="ja-JP" sz="1200" dirty="0">
                <a:solidFill>
                  <a:schemeClr val="bg1"/>
                </a:solidFill>
                <a:ea typeface="Meiryo UI" panose="020B0604030504040204" pitchFamily="50" charset="-128"/>
              </a:rPr>
              <a:t>化粧品製造業および化粧品製造販売業</a:t>
            </a:r>
            <a:r>
              <a:rPr lang="ja-JP" altLang="en-US" sz="1200" dirty="0">
                <a:solidFill>
                  <a:schemeClr val="bg1"/>
                </a:solidFill>
                <a:ea typeface="Meiryo UI" panose="020B0604030504040204" pitchFamily="50" charset="-128"/>
              </a:rPr>
              <a:t>に該当するか</a:t>
            </a:r>
            <a:endParaRPr lang="en-US" altLang="ja-JP" sz="1200" dirty="0">
              <a:solidFill>
                <a:schemeClr val="bg1"/>
              </a:solidFill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ea typeface="Meiryo UI" panose="020B0604030504040204" pitchFamily="50" charset="-128"/>
              </a:rPr>
              <a:t>②</a:t>
            </a:r>
            <a:r>
              <a:rPr lang="ja-JP" altLang="ja-JP" sz="1200" dirty="0">
                <a:solidFill>
                  <a:schemeClr val="bg1"/>
                </a:solidFill>
                <a:ea typeface="Meiryo UI" panose="020B0604030504040204" pitchFamily="50" charset="-128"/>
              </a:rPr>
              <a:t>化粧品原料または素材の開発および販売を行う企業</a:t>
            </a:r>
            <a:r>
              <a:rPr lang="ja-JP" altLang="en-US" sz="1200" dirty="0">
                <a:solidFill>
                  <a:schemeClr val="bg1"/>
                </a:solidFill>
                <a:ea typeface="Meiryo UI" panose="020B0604030504040204" pitchFamily="50" charset="-128"/>
              </a:rPr>
              <a:t>に該当するか</a:t>
            </a:r>
            <a:endParaRPr kumimoji="1"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771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6CF99-00B6-1675-A8FE-75C244242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CFECBFE-DBB9-2307-5179-C7841DED4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61476-8A35-4B46-AE1F-AEB8558ADE59}" type="slidenum">
              <a:rPr lang="en-US" smtClean="0"/>
              <a:t>3</a:t>
            </a:fld>
            <a:endParaRPr lang="en-US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BDAB007E-6BB0-E8F5-77E6-30868A48948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j-cs"/>
            </a:endParaRPr>
          </a:p>
          <a:p>
            <a:pPr lvl="0"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j-cs"/>
              </a:rPr>
              <a:t>応募法人③：</a:t>
            </a:r>
            <a:r>
              <a:rPr kumimoji="1" lang="ja-JP" altLang="en-US" sz="3200">
                <a:solidFill>
                  <a:schemeClr val="accent1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応募法人名を記載してください</a:t>
            </a:r>
            <a:endParaRPr kumimoji="1" lang="en-US" sz="32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j-cs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92316E1-7133-8376-34A3-36A7B622EC93}"/>
              </a:ext>
            </a:extLst>
          </p:cNvPr>
          <p:cNvGrpSpPr/>
          <p:nvPr/>
        </p:nvGrpSpPr>
        <p:grpSpPr>
          <a:xfrm>
            <a:off x="941222" y="1538082"/>
            <a:ext cx="10523020" cy="336349"/>
            <a:chOff x="653442" y="1983554"/>
            <a:chExt cx="3469984" cy="336349"/>
          </a:xfrm>
        </p:grpSpPr>
        <p:sp>
          <p:nvSpPr>
            <p:cNvPr id="10" name="ee4pHeader2">
              <a:extLst>
                <a:ext uri="{FF2B5EF4-FFF2-40B4-BE49-F238E27FC236}">
                  <a16:creationId xmlns:a16="http://schemas.microsoft.com/office/drawing/2014/main" id="{1F97043B-F76D-93BE-EA8A-93267AB4444B}"/>
                </a:ext>
              </a:extLst>
            </p:cNvPr>
            <p:cNvSpPr txBox="1"/>
            <p:nvPr/>
          </p:nvSpPr>
          <p:spPr>
            <a:xfrm>
              <a:off x="653442" y="1983554"/>
              <a:ext cx="3151498" cy="307777"/>
            </a:xfrm>
            <a:prstGeom prst="rect">
              <a:avLst/>
            </a:prstGeom>
          </p:spPr>
          <p:txBody>
            <a:bodyPr vert="horz" wrap="square" lIns="0" tIns="0" rIns="0" bIns="0" rtlCol="0" anchor="b" anchorCtr="0">
              <a:spAutoFit/>
            </a:bodyPr>
            <a:lstStyle/>
            <a:p>
              <a:pPr lvl="0">
                <a:defRPr/>
              </a:pPr>
              <a:r>
                <a:rPr lang="ja-JP" altLang="en-US" sz="2000">
                  <a:latin typeface="Trebuchet MS" panose="020B0603020202020204" pitchFamily="34" charset="0"/>
                  <a:ea typeface="Meiryo UI" panose="020B0604030504040204" pitchFamily="50" charset="-128"/>
                  <a:cs typeface="Meiryo UI" panose="020B0604030504040204" pitchFamily="34" charset="-128"/>
                  <a:sym typeface="Meiryo UI" panose="020B0604030504040204" pitchFamily="50" charset="-128"/>
                </a:rPr>
                <a:t>応募法人と応募法人の関係会社一覧</a:t>
              </a:r>
              <a:r>
                <a:rPr kumimoji="0" lang="en-US" altLang="ja-JP" sz="1600" b="0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rebuchet MS" panose="020B0603020202020204" pitchFamily="34" charset="0"/>
                  <a:ea typeface="Meiryo UI" panose="020B0604030504040204" pitchFamily="50" charset="-128"/>
                  <a:cs typeface="Meiryo UI" panose="020B0604030504040204" pitchFamily="34" charset="-128"/>
                  <a:sym typeface="Meiryo UI" panose="020B0604030504040204" pitchFamily="50" charset="-128"/>
                </a:rPr>
                <a:t>※</a:t>
              </a:r>
              <a:r>
                <a:rPr kumimoji="0" lang="ja-JP" altLang="en-US" sz="1600" b="0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rebuchet MS" panose="020B0603020202020204" pitchFamily="34" charset="0"/>
                  <a:ea typeface="Meiryo UI" panose="020B0604030504040204" pitchFamily="50" charset="-128"/>
                  <a:cs typeface="Meiryo UI" panose="020B0604030504040204" pitchFamily="34" charset="-128"/>
                  <a:sym typeface="Meiryo UI" panose="020B0604030504040204" pitchFamily="50" charset="-128"/>
                </a:rPr>
                <a:t>　</a:t>
              </a:r>
              <a:endParaRPr kumimoji="0" lang="ja-JP" alt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Meiryo UI" panose="020B0604030504040204" pitchFamily="34" charset="-128"/>
                <a:sym typeface="Meiryo UI" panose="020B0604030504040204" pitchFamily="50" charset="-128"/>
              </a:endParaRPr>
            </a:p>
          </p:txBody>
        </p:sp>
        <p:cxnSp>
          <p:nvCxnSpPr>
            <p:cNvPr id="11" name="Straight Connector 34">
              <a:extLst>
                <a:ext uri="{FF2B5EF4-FFF2-40B4-BE49-F238E27FC236}">
                  <a16:creationId xmlns:a16="http://schemas.microsoft.com/office/drawing/2014/main" id="{D0EE2EFC-794F-40D2-3ADF-0F56C15E3EF9}"/>
                </a:ext>
              </a:extLst>
            </p:cNvPr>
            <p:cNvCxnSpPr>
              <a:cxnSpLocks/>
            </p:cNvCxnSpPr>
            <p:nvPr/>
          </p:nvCxnSpPr>
          <p:spPr>
            <a:xfrm>
              <a:off x="653442" y="2319903"/>
              <a:ext cx="3469984" cy="0"/>
            </a:xfrm>
            <a:prstGeom prst="line">
              <a:avLst/>
            </a:prstGeom>
            <a:ln w="9525" cap="flat" cmpd="sng" algn="ctr">
              <a:solidFill>
                <a:srgbClr val="9A9A9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6">
            <a:extLst>
              <a:ext uri="{FF2B5EF4-FFF2-40B4-BE49-F238E27FC236}">
                <a16:creationId xmlns:a16="http://schemas.microsoft.com/office/drawing/2014/main" id="{95357EE5-C2DB-DA52-7BA6-4640D9000000}"/>
              </a:ext>
            </a:extLst>
          </p:cNvPr>
          <p:cNvSpPr/>
          <p:nvPr/>
        </p:nvSpPr>
        <p:spPr>
          <a:xfrm>
            <a:off x="727758" y="6518631"/>
            <a:ext cx="4595760" cy="311722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841"/>
              </a:buClr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対象審査項目：独立性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BD6F7B5-3394-1A0D-E84F-89731E7616F3}"/>
              </a:ext>
            </a:extLst>
          </p:cNvPr>
          <p:cNvSpPr/>
          <p:nvPr/>
        </p:nvSpPr>
        <p:spPr>
          <a:xfrm>
            <a:off x="838200" y="1796070"/>
            <a:ext cx="7274637" cy="4740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>
                <a:solidFill>
                  <a:schemeClr val="tx1"/>
                </a:solidFill>
              </a:rPr>
              <a:t>※</a:t>
            </a:r>
            <a:r>
              <a:rPr kumimoji="1" lang="ja-JP" altLang="en-US" sz="1200">
                <a:solidFill>
                  <a:schemeClr val="tx1"/>
                </a:solidFill>
              </a:rPr>
              <a:t>関係会社とは：有価証券報告書の定義に則り</a:t>
            </a:r>
            <a:r>
              <a:rPr lang="ja-JP" altLang="en-US" sz="1200">
                <a:solidFill>
                  <a:schemeClr val="tx1"/>
                </a:solidFill>
              </a:rPr>
              <a:t>親会社・子会社・関連会社及びその他の関係会社を指す</a:t>
            </a:r>
            <a:endParaRPr lang="en-US" altLang="ja-JP" sz="1200">
              <a:solidFill>
                <a:schemeClr val="tx1"/>
              </a:solidFill>
            </a:endParaRPr>
          </a:p>
        </p:txBody>
      </p:sp>
      <p:sp>
        <p:nvSpPr>
          <p:cNvPr id="3" name="正方形/長方形 3">
            <a:extLst>
              <a:ext uri="{FF2B5EF4-FFF2-40B4-BE49-F238E27FC236}">
                <a16:creationId xmlns:a16="http://schemas.microsoft.com/office/drawing/2014/main" id="{8FB8836F-C284-5EB1-6F32-98C630836B20}"/>
              </a:ext>
            </a:extLst>
          </p:cNvPr>
          <p:cNvSpPr/>
          <p:nvPr/>
        </p:nvSpPr>
        <p:spPr>
          <a:xfrm>
            <a:off x="10236805" y="0"/>
            <a:ext cx="1955195" cy="48081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 cap="rnd" cmpd="sng" algn="ctr">
            <a:solidFill>
              <a:schemeClr val="tx2">
                <a:lumMod val="10000"/>
                <a:lumOff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Meiryo UI" panose="020B0604030504040204" pitchFamily="50" charset="-128"/>
                <a:cs typeface="+mn-cs"/>
              </a:rPr>
              <a:t>ひな型</a:t>
            </a:r>
            <a:endParaRPr kumimoji="1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C44E038A-A031-931D-5D38-D0D53E777DA7}"/>
              </a:ext>
            </a:extLst>
          </p:cNvPr>
          <p:cNvSpPr/>
          <p:nvPr/>
        </p:nvSpPr>
        <p:spPr>
          <a:xfrm>
            <a:off x="1" y="0"/>
            <a:ext cx="1162050" cy="3143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様式</a:t>
            </a: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</a:t>
            </a:r>
            <a:endParaRPr kumimoji="1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20364839-4EB9-890A-918E-231DD5C45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600947"/>
              </p:ext>
            </p:extLst>
          </p:nvPr>
        </p:nvGraphicFramePr>
        <p:xfrm>
          <a:off x="941222" y="2250572"/>
          <a:ext cx="10651456" cy="373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864">
                  <a:extLst>
                    <a:ext uri="{9D8B030D-6E8A-4147-A177-3AD203B41FA5}">
                      <a16:colId xmlns:a16="http://schemas.microsoft.com/office/drawing/2014/main" val="3644566462"/>
                    </a:ext>
                  </a:extLst>
                </a:gridCol>
                <a:gridCol w="2662864">
                  <a:extLst>
                    <a:ext uri="{9D8B030D-6E8A-4147-A177-3AD203B41FA5}">
                      <a16:colId xmlns:a16="http://schemas.microsoft.com/office/drawing/2014/main" val="1912580934"/>
                    </a:ext>
                  </a:extLst>
                </a:gridCol>
                <a:gridCol w="2662864">
                  <a:extLst>
                    <a:ext uri="{9D8B030D-6E8A-4147-A177-3AD203B41FA5}">
                      <a16:colId xmlns:a16="http://schemas.microsoft.com/office/drawing/2014/main" val="2043651636"/>
                    </a:ext>
                  </a:extLst>
                </a:gridCol>
                <a:gridCol w="2662864">
                  <a:extLst>
                    <a:ext uri="{9D8B030D-6E8A-4147-A177-3AD203B41FA5}">
                      <a16:colId xmlns:a16="http://schemas.microsoft.com/office/drawing/2014/main" val="3682661942"/>
                    </a:ext>
                  </a:extLst>
                </a:gridCol>
              </a:tblGrid>
              <a:tr h="36450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/>
                        <a:t>法人名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/>
                        <a:t>法人所在国</a:t>
                      </a:r>
                      <a:endParaRPr lang="en-US" altLang="ja-JP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/>
                        <a:t>右上に記載の確認項目①②</a:t>
                      </a:r>
                      <a:endParaRPr lang="en-US" altLang="ja-JP" sz="1200" dirty="0"/>
                    </a:p>
                    <a:p>
                      <a:pPr algn="ctr"/>
                      <a:r>
                        <a:rPr lang="ja-JP" altLang="en-US" sz="1200" dirty="0"/>
                        <a:t>いずれかへの該当有無（有</a:t>
                      </a:r>
                      <a:r>
                        <a:rPr lang="en-US" altLang="ja-JP" sz="1200" dirty="0"/>
                        <a:t>=Y, </a:t>
                      </a:r>
                      <a:r>
                        <a:rPr lang="ja-JP" altLang="en-US" sz="1200" dirty="0"/>
                        <a:t>無</a:t>
                      </a:r>
                      <a:r>
                        <a:rPr lang="en-US" altLang="ja-JP" sz="1200" dirty="0"/>
                        <a:t>=N)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/>
                        <a:t>関係内容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903270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376360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485857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439897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431102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212488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2439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464001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526179"/>
                  </a:ext>
                </a:extLst>
              </a:tr>
              <a:tr h="364502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526529"/>
                  </a:ext>
                </a:extLst>
              </a:tr>
            </a:tbl>
          </a:graphicData>
        </a:graphic>
      </p:graphicFrame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E0A771C-3E4E-CA30-FECF-B4FCCB6CA153}"/>
              </a:ext>
            </a:extLst>
          </p:cNvPr>
          <p:cNvSpPr/>
          <p:nvPr/>
        </p:nvSpPr>
        <p:spPr>
          <a:xfrm>
            <a:off x="8664216" y="690664"/>
            <a:ext cx="2910191" cy="11054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bg1"/>
                </a:solidFill>
              </a:rPr>
              <a:t>確認項目</a:t>
            </a:r>
            <a:endParaRPr kumimoji="1" lang="en-US" altLang="ja-JP" sz="1200" dirty="0">
              <a:solidFill>
                <a:schemeClr val="bg1"/>
              </a:solidFill>
            </a:endParaRPr>
          </a:p>
          <a:p>
            <a:r>
              <a:rPr kumimoji="1" lang="ja-JP" altLang="en-US" sz="1200" dirty="0">
                <a:solidFill>
                  <a:schemeClr val="bg1"/>
                </a:solidFill>
              </a:rPr>
              <a:t>①</a:t>
            </a:r>
            <a:r>
              <a:rPr lang="ja-JP" altLang="ja-JP" sz="1200" dirty="0">
                <a:solidFill>
                  <a:schemeClr val="bg1"/>
                </a:solidFill>
                <a:ea typeface="Meiryo UI" panose="020B0604030504040204" pitchFamily="50" charset="-128"/>
              </a:rPr>
              <a:t>化粧品製造業および化粧品製造販売業</a:t>
            </a:r>
            <a:r>
              <a:rPr lang="ja-JP" altLang="en-US" sz="1200" dirty="0">
                <a:solidFill>
                  <a:schemeClr val="bg1"/>
                </a:solidFill>
                <a:ea typeface="Meiryo UI" panose="020B0604030504040204" pitchFamily="50" charset="-128"/>
              </a:rPr>
              <a:t>に該当するか</a:t>
            </a:r>
            <a:endParaRPr lang="en-US" altLang="ja-JP" sz="1200" dirty="0">
              <a:solidFill>
                <a:schemeClr val="bg1"/>
              </a:solidFill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ea typeface="Meiryo UI" panose="020B0604030504040204" pitchFamily="50" charset="-128"/>
              </a:rPr>
              <a:t>②</a:t>
            </a:r>
            <a:r>
              <a:rPr lang="ja-JP" altLang="ja-JP" sz="1200" dirty="0">
                <a:solidFill>
                  <a:schemeClr val="bg1"/>
                </a:solidFill>
                <a:ea typeface="Meiryo UI" panose="020B0604030504040204" pitchFamily="50" charset="-128"/>
              </a:rPr>
              <a:t>化粧品原料または素材の開発および販売を行う企業</a:t>
            </a:r>
            <a:r>
              <a:rPr lang="ja-JP" altLang="en-US" sz="1200" dirty="0">
                <a:solidFill>
                  <a:schemeClr val="bg1"/>
                </a:solidFill>
                <a:ea typeface="Meiryo UI" panose="020B0604030504040204" pitchFamily="50" charset="-128"/>
              </a:rPr>
              <a:t>に該当するか</a:t>
            </a:r>
            <a:endParaRPr kumimoji="1"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8458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39dcc26a-7131-49f4-a9eb-1c0521500c03"/>
  <p:tag name="EE4P_MASTERWIZARD_DRAFT" val="0"/>
  <p:tag name="EE4P_LANGUAGE_ID" val="1033"/>
  <p:tag name="EE4P_MASTERWIZARD_MARGINS" val="0"/>
  <p:tag name="THINKCELLPRESENTATIONDONOTDELETE" val="&lt;?xml version=&quot;1.0&quot; encoding=&quot;UTF-16&quot; standalone=&quot;yes&quot;?&gt;&lt;root reqver=&quot;28224&quot;&gt;&lt;version val=&quot;35346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1&quot;&gt;&lt;elem m_fUsage=&quot;1.00000000000000000000E+00&quot;&gt;&lt;m_msothmcolidx val=&quot;0&quot;/&gt;&lt;m_rgb r=&quot;B3&quot; g=&quot;EE&quot; b=&quot;F9&quot;/&gt;&lt;/elem&gt;&lt;/m_vecMRU&gt;&lt;/m_mruColor&gt;&lt;m_eweekdayFirstOfWeek val=&quot;1&quot;/&gt;&lt;m_eweekdayFirstOfWorkweek val=&quot;2&quot;/&gt;&lt;m_eweekdayFirstOfWeekend val=&quot;7&quot;/&gt;&lt;/CPresentation&gt;&lt;/root&gt;"/>
  <p:tag name="THINKCELLUNDODONOTDELETE" val="0"/>
  <p:tag name="DECKSTER_PRESENTATION_ID" val="6cd83534-bc2d-46d3-8284-e57e7d4c885d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BCG 2015">
      <a:dk1>
        <a:srgbClr val="6E6F73"/>
      </a:dk1>
      <a:lt1>
        <a:sysClr val="window" lastClr="FFFFFF"/>
      </a:lt1>
      <a:dk2>
        <a:srgbClr val="2FC77E"/>
      </a:dk2>
      <a:lt2>
        <a:srgbClr val="E7E7E7"/>
      </a:lt2>
      <a:accent1>
        <a:srgbClr val="03522D"/>
      </a:accent1>
      <a:accent2>
        <a:srgbClr val="197A56"/>
      </a:accent2>
      <a:accent3>
        <a:srgbClr val="E3EE37"/>
      </a:accent3>
      <a:accent4>
        <a:srgbClr val="3EAD92"/>
      </a:accent4>
      <a:accent5>
        <a:srgbClr val="6E6F73"/>
      </a:accent5>
      <a:accent6>
        <a:srgbClr val="295E7E"/>
      </a:accent6>
      <a:hlink>
        <a:srgbClr val="2E3558"/>
      </a:hlink>
      <a:folHlink>
        <a:srgbClr val="670F31"/>
      </a:folHlink>
    </a:clrScheme>
    <a:fontScheme name="BCG Trebuche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CG Colors 2015">
      <a:dk1>
        <a:srgbClr val="6E6F73"/>
      </a:dk1>
      <a:lt1>
        <a:sysClr val="window" lastClr="FFFFFF"/>
      </a:lt1>
      <a:dk2>
        <a:srgbClr val="2FC77E"/>
      </a:dk2>
      <a:lt2>
        <a:srgbClr val="E7E7E7"/>
      </a:lt2>
      <a:accent1>
        <a:srgbClr val="03522D"/>
      </a:accent1>
      <a:accent2>
        <a:srgbClr val="197A56"/>
      </a:accent2>
      <a:accent3>
        <a:srgbClr val="E3EE37"/>
      </a:accent3>
      <a:accent4>
        <a:srgbClr val="3EAD92"/>
      </a:accent4>
      <a:accent5>
        <a:srgbClr val="6E6F73"/>
      </a:accent5>
      <a:accent6>
        <a:srgbClr val="295E7E"/>
      </a:accent6>
      <a:hlink>
        <a:srgbClr val="2FC77E"/>
      </a:hlink>
      <a:folHlink>
        <a:srgbClr val="03522D"/>
      </a:folHlink>
    </a:clrScheme>
    <a:fontScheme name="BCG Trebuche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DD35165BA2ED448962D2DDF2AB1C281" ma:contentTypeVersion="12" ma:contentTypeDescription="新しいドキュメントを作成します。" ma:contentTypeScope="" ma:versionID="39e523591381e720bdf922e01602a58a">
  <xsd:schema xmlns:xsd="http://www.w3.org/2001/XMLSchema" xmlns:xs="http://www.w3.org/2001/XMLSchema" xmlns:p="http://schemas.microsoft.com/office/2006/metadata/properties" xmlns:ns2="d073d0e2-863a-4ede-9be6-17844ea7d027" xmlns:ns3="958276ea-f06a-42b9-8b6a-aceb433e4fb3" targetNamespace="http://schemas.microsoft.com/office/2006/metadata/properties" ma:root="true" ma:fieldsID="94415f2b9579b1e8da00df5ef1db1aa4" ns2:_="" ns3:_="">
    <xsd:import namespace="d073d0e2-863a-4ede-9be6-17844ea7d027"/>
    <xsd:import namespace="958276ea-f06a-42b9-8b6a-aceb433e4f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73d0e2-863a-4ede-9be6-17844ea7d0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798d900d-0589-4081-96eb-513de833a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276ea-f06a-42b9-8b6a-aceb433e4fb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af54ce4-7cdf-4c21-aa96-54ad9db7522e}" ma:internalName="TaxCatchAll" ma:showField="CatchAllData" ma:web="958276ea-f06a-42b9-8b6a-aceb433e4f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73d0e2-863a-4ede-9be6-17844ea7d027">
      <Terms xmlns="http://schemas.microsoft.com/office/infopath/2007/PartnerControls"/>
    </lcf76f155ced4ddcb4097134ff3c332f>
    <TaxCatchAll xmlns="958276ea-f06a-42b9-8b6a-aceb433e4fb3" xsi:nil="true"/>
  </documentManagement>
</p:properties>
</file>

<file path=customXml/itemProps1.xml><?xml version="1.0" encoding="utf-8"?>
<ds:datastoreItem xmlns:ds="http://schemas.openxmlformats.org/officeDocument/2006/customXml" ds:itemID="{246F569C-6375-47DF-BD52-522D2E2313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73d0e2-863a-4ede-9be6-17844ea7d027"/>
    <ds:schemaRef ds:uri="958276ea-f06a-42b9-8b6a-aceb433e4f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9125B1-3322-4EEA-B75D-FD5F73FA96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1F3CF2-7461-43E1-A807-7778C1675341}">
  <ds:schemaRefs>
    <ds:schemaRef ds:uri="http://schemas.microsoft.com/office/2006/metadata/properties"/>
    <ds:schemaRef ds:uri="http://schemas.microsoft.com/office/infopath/2007/PartnerControls"/>
    <ds:schemaRef ds:uri="d073d0e2-863a-4ede-9be6-17844ea7d027"/>
    <ds:schemaRef ds:uri="958276ea-f06a-42b9-8b6a-aceb433e4fb3"/>
  </ds:schemaRefs>
</ds:datastoreItem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543</Words>
  <Application>Microsoft Macintosh PowerPoint</Application>
  <PresentationFormat>ワイド画面</PresentationFormat>
  <Paragraphs>83</Paragraphs>
  <Slides>4</Slides>
  <Notes>4</Notes>
  <HiddenSlides>0</HiddenSlides>
  <MMClips>0</MMClips>
  <ScaleCrop>false</ScaleCrop>
  <HeadingPairs>
    <vt:vector size="10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  <vt:variant>
        <vt:lpstr>目的別スライド ショー</vt:lpstr>
      </vt:variant>
      <vt:variant>
        <vt:i4>1</vt:i4>
      </vt:variant>
    </vt:vector>
  </HeadingPairs>
  <TitlesOfParts>
    <vt:vector size="12" baseType="lpstr">
      <vt:lpstr>Meiryo UI</vt:lpstr>
      <vt:lpstr>Aptos</vt:lpstr>
      <vt:lpstr>Aptos Display</vt:lpstr>
      <vt:lpstr>Arial</vt:lpstr>
      <vt:lpstr>Trebuchet MS</vt:lpstr>
      <vt:lpstr>Office Theme</vt:lpstr>
      <vt:lpstr>think-cellスライド</vt:lpstr>
      <vt:lpstr>NEDO懸賞金活用型 プログラム/ Beauty Visionary Awards</vt:lpstr>
      <vt:lpstr>PowerPoint プレゼンテーション</vt:lpstr>
      <vt:lpstr>PowerPoint プレゼンテーション</vt:lpstr>
      <vt:lpstr>PowerPoint プレゼンテーション</vt:lpstr>
      <vt:lpstr>Format Guide Workshop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2026-04-27T06:29:18Z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0d5c4f4-7a29-4385-b7a5-afbe2154ae6f_SiteId">
    <vt:lpwstr>2dfb2f0b-4d21-4268-9559-72926144c918</vt:lpwstr>
  </property>
  <property fmtid="{D5CDD505-2E9C-101B-9397-08002B2CF9AE}" pid="3" name="MSIP_Label_b0d5c4f4-7a29-4385-b7a5-afbe2154ae6f_Method">
    <vt:lpwstr>Standard</vt:lpwstr>
  </property>
  <property fmtid="{D5CDD505-2E9C-101B-9397-08002B2CF9AE}" pid="4" name="MSIP_Label_b0d5c4f4-7a29-4385-b7a5-afbe2154ae6f_SetDate">
    <vt:lpwstr>2025-10-03T04:35:47Z</vt:lpwstr>
  </property>
  <property fmtid="{D5CDD505-2E9C-101B-9397-08002B2CF9AE}" pid="5" name="NXPowerLiteLastOptimized">
    <vt:lpwstr>66150172</vt:lpwstr>
  </property>
  <property fmtid="{D5CDD505-2E9C-101B-9397-08002B2CF9AE}" pid="6" name="NXPowerLiteVersion">
    <vt:lpwstr>D10.3.1</vt:lpwstr>
  </property>
  <property fmtid="{D5CDD505-2E9C-101B-9397-08002B2CF9AE}" pid="7" name="MediaServiceImageTags">
    <vt:lpwstr/>
  </property>
  <property fmtid="{D5CDD505-2E9C-101B-9397-08002B2CF9AE}" pid="8" name="MSIP_Label_b0d5c4f4-7a29-4385-b7a5-afbe2154ae6f_Name">
    <vt:lpwstr>Confidential</vt:lpwstr>
  </property>
  <property fmtid="{D5CDD505-2E9C-101B-9397-08002B2CF9AE}" pid="9" name="ContentTypeId">
    <vt:lpwstr>0x0101003DD35165BA2ED448962D2DDF2AB1C281</vt:lpwstr>
  </property>
  <property fmtid="{D5CDD505-2E9C-101B-9397-08002B2CF9AE}" pid="10" name="MSIP_Label_b0d5c4f4-7a29-4385-b7a5-afbe2154ae6f_Tag">
    <vt:lpwstr>10, 3, 0, 1</vt:lpwstr>
  </property>
  <property fmtid="{D5CDD505-2E9C-101B-9397-08002B2CF9AE}" pid="11" name="Template Name">
    <vt:lpwstr>16x9</vt:lpwstr>
  </property>
  <property fmtid="{D5CDD505-2E9C-101B-9397-08002B2CF9AE}" pid="12" name="MSIP_Label_b0d5c4f4-7a29-4385-b7a5-afbe2154ae6f_ActionId">
    <vt:lpwstr>083b0703-7562-4036-ba36-edbd438b0830</vt:lpwstr>
  </property>
  <property fmtid="{D5CDD505-2E9C-101B-9397-08002B2CF9AE}" pid="13" name="MSIP_Label_b0d5c4f4-7a29-4385-b7a5-afbe2154ae6f_Enabled">
    <vt:lpwstr>true</vt:lpwstr>
  </property>
  <property fmtid="{D5CDD505-2E9C-101B-9397-08002B2CF9AE}" pid="14" name="MSIP_Label_b0d5c4f4-7a29-4385-b7a5-afbe2154ae6f_ContentBits">
    <vt:lpwstr>0</vt:lpwstr>
  </property>
  <property fmtid="{D5CDD505-2E9C-101B-9397-08002B2CF9AE}" pid="15" name="NXPowerLiteSettings">
    <vt:lpwstr>B7000AA0054001</vt:lpwstr>
  </property>
  <property fmtid="{D5CDD505-2E9C-101B-9397-08002B2CF9AE}" pid="16" name="Format Name">
    <vt:lpwstr>Grid Format</vt:lpwstr>
  </property>
</Properties>
</file>